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6" r:id="rId2"/>
    <p:sldId id="275" r:id="rId3"/>
    <p:sldId id="271" r:id="rId4"/>
    <p:sldId id="269" r:id="rId5"/>
    <p:sldId id="268" r:id="rId6"/>
    <p:sldId id="273" r:id="rId7"/>
    <p:sldId id="274" r:id="rId8"/>
    <p:sldId id="278" r:id="rId9"/>
    <p:sldId id="264" r:id="rId10"/>
    <p:sldId id="267" r:id="rId11"/>
    <p:sldId id="276" r:id="rId12"/>
    <p:sldId id="265" r:id="rId13"/>
    <p:sldId id="277" r:id="rId14"/>
    <p:sldId id="272" r:id="rId15"/>
    <p:sldId id="279" r:id="rId16"/>
    <p:sldId id="280" r:id="rId17"/>
    <p:sldId id="281" r:id="rId18"/>
    <p:sldId id="283" r:id="rId19"/>
    <p:sldId id="284" r:id="rId20"/>
    <p:sldId id="258" r:id="rId21"/>
    <p:sldId id="261" r:id="rId22"/>
    <p:sldId id="260" r:id="rId23"/>
    <p:sldId id="285" r:id="rId24"/>
    <p:sldId id="286" r:id="rId25"/>
    <p:sldId id="287" r:id="rId26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6" autoAdjust="0"/>
    <p:restoredTop sz="81565" autoAdjust="0"/>
  </p:normalViewPr>
  <p:slideViewPr>
    <p:cSldViewPr snapToGrid="0">
      <p:cViewPr varScale="1">
        <p:scale>
          <a:sx n="49" d="100"/>
          <a:sy n="49" d="100"/>
        </p:scale>
        <p:origin x="1131" y="2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271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7A15A0-2B8E-41A8-B316-FEB2FD4DF382}" type="datetimeFigureOut">
              <a:rPr lang="zh-TW" altLang="en-US" smtClean="0"/>
              <a:t>2024/4/13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115B98-4C7C-45DB-9629-27C32A6C136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29725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115B98-4C7C-45DB-9629-27C32A6C1363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085242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The scatter plots above illustrate the similarity between Time Period A (2016-2019) and Time Period B (2020-2024) for each country, using the rankings of keywords. Each point represents a keyword's rank in Time Period A plotted against its rank in Time Period B.</a:t>
            </a:r>
          </a:p>
          <a:p>
            <a:r>
              <a:rPr lang="en-US" altLang="zh-TW" dirty="0"/>
              <a:t>Points that lie on or near the diagonal line indicate that the keyword's rank remained relatively unchanged between the two time periods, suggesting a stable interest in that topic. Points that are further from the diagonal line indicate a change in rank, suggesting a shift in interest or relevance of that topic.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115B98-4C7C-45DB-9629-27C32A6C1363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941328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A1ACD46-3C8D-49EC-BE95-4843C92224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D6D7FBD0-CA22-4A8C-85E6-47C27AB9D2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888CACD-5DAE-4919-9B28-4D392DF9AC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9E9A78-BABC-4FE0-8005-3F3084854503}" type="datetimeFigureOut">
              <a:rPr lang="zh-TW" altLang="en-US" smtClean="0"/>
              <a:t>2024/4/13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A4A8D44-77B9-41DE-82A3-6DB5BC4911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A1A6AC8-FE69-42A2-9A3C-B30F62B1BA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51694A-B2E9-4163-8DC4-A579E642ECA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198047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77FA1F2-E966-48FE-9E7C-ACD5A7C5B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F604453B-F4ED-43B1-9C98-55591ED8F0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2446AC6-48B3-447E-92F7-E15C5786D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9E9A78-BABC-4FE0-8005-3F3084854503}" type="datetimeFigureOut">
              <a:rPr lang="zh-TW" altLang="en-US" smtClean="0"/>
              <a:t>2024/4/13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6F073EE-A802-4D5B-8E32-44463C20B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059C448-92F5-4593-809C-14B6B5601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51694A-B2E9-4163-8DC4-A579E642ECA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735987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88997674-C330-40C5-906F-8FCF38C877C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722EBD44-ADA6-41A5-BF50-4B4DE0554C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3A2567F-19D0-4A41-9997-D46965C648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9E9A78-BABC-4FE0-8005-3F3084854503}" type="datetimeFigureOut">
              <a:rPr lang="zh-TW" altLang="en-US" smtClean="0"/>
              <a:t>2024/4/13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1373780-1646-400B-8394-14745C03DB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338CE06-435E-4634-B649-1BB73B113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51694A-B2E9-4163-8DC4-A579E642ECA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478744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6D5D2B7-ABD7-4A44-91A4-CAC071DD3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08C067E-EB83-4DED-88F8-782A142263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C552B54-3C73-42D2-AB62-C8ACC23052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9E9A78-BABC-4FE0-8005-3F3084854503}" type="datetimeFigureOut">
              <a:rPr lang="zh-TW" altLang="en-US" smtClean="0"/>
              <a:t>2024/4/13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8A0FC22-BDDB-4BB1-B3D4-7FCAA79247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88CDA28-D126-4E5E-807F-CF37A25A6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51694A-B2E9-4163-8DC4-A579E642ECA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669215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F79D01B-2DDA-4F5B-95D3-3A79C33D1A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099B6EA-20B5-4CFD-A2C1-F43EE5118D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933E760-6A3D-4FF1-8193-53AF5FD2FF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9E9A78-BABC-4FE0-8005-3F3084854503}" type="datetimeFigureOut">
              <a:rPr lang="zh-TW" altLang="en-US" smtClean="0"/>
              <a:t>2024/4/13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490F642-0E1A-4BD7-8053-7FA7CC17DB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D68C34C-0F20-4FA1-8CEB-14C44FD1B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51694A-B2E9-4163-8DC4-A579E642ECA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032774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F856516-3DB1-4802-A8CA-737B6AE89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025A435-E6FC-4467-BFFB-3EA3D59614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16DEA736-B420-4DF3-A6ED-299E195368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F8F957C6-80D1-4039-AB41-70A61C28CA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9E9A78-BABC-4FE0-8005-3F3084854503}" type="datetimeFigureOut">
              <a:rPr lang="zh-TW" altLang="en-US" smtClean="0"/>
              <a:t>2024/4/13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9EFB5C1B-9D54-4C14-9CC1-06B3DDDB9A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30E469D9-858F-468E-8226-6924E6156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51694A-B2E9-4163-8DC4-A579E642ECA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640657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0BA6BA0-2EC4-4FE9-8F20-905DD2CA83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073DAAF-E527-4F1F-9B7B-A23E7A2B07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98287AED-8007-44C1-BD5F-09C0B71570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1EFC8D0F-70EC-42CB-8AE2-0F7F9CF8410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41B52C50-5372-4E38-8F0E-1CB797C4CC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4AD80104-1B69-474C-8108-18CE1E7292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9E9A78-BABC-4FE0-8005-3F3084854503}" type="datetimeFigureOut">
              <a:rPr lang="zh-TW" altLang="en-US" smtClean="0"/>
              <a:t>2024/4/13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CF6FFD2E-0148-442B-8A2B-5C74E5A993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65AFB29B-F19C-4D68-88A6-F5C72066F0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51694A-B2E9-4163-8DC4-A579E642ECA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972619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7FB51C2-E185-4E46-AD3B-003D9845CA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89DED5DF-B58C-471F-8760-075B0D3A16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9E9A78-BABC-4FE0-8005-3F3084854503}" type="datetimeFigureOut">
              <a:rPr lang="zh-TW" altLang="en-US" smtClean="0"/>
              <a:t>2024/4/13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450BB6DD-F30E-4349-84B5-546BA5611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C18A4EE-8A72-4883-A481-3A87E93FF9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51694A-B2E9-4163-8DC4-A579E642ECA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76284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FF1CF882-E265-4C4B-AA0C-9DB8FBDBFC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9E9A78-BABC-4FE0-8005-3F3084854503}" type="datetimeFigureOut">
              <a:rPr lang="zh-TW" altLang="en-US" smtClean="0"/>
              <a:t>2024/4/13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D213A2FB-CE32-4E38-BDAC-3ECFB6983B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3DAD0D9-4818-4F5A-AB74-624EE44B7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51694A-B2E9-4163-8DC4-A579E642ECA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784564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126127D-D5D2-46A3-B902-982888E081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500125D-930B-4863-928E-DAEBB3233A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281193BD-359D-46A7-A529-441E1C7AC1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48D8E4A6-3BD9-46B1-988A-637F4AC1CF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9E9A78-BABC-4FE0-8005-3F3084854503}" type="datetimeFigureOut">
              <a:rPr lang="zh-TW" altLang="en-US" smtClean="0"/>
              <a:t>2024/4/13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5EF4F454-0F39-43BE-A24F-8A8431E9CA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F6458B24-63DD-4079-8D0E-DB971BF347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51694A-B2E9-4163-8DC4-A579E642ECA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507387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34C35FF-BC25-4C38-8A2D-A4EA3F45A9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8F76DAFF-648B-42F1-ACB9-5AA6EC1F6D3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7642C39C-F5B9-4432-8BBD-6615C642C2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9803BFF7-06FA-410F-B4AD-BA4C6A88B2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9E9A78-BABC-4FE0-8005-3F3084854503}" type="datetimeFigureOut">
              <a:rPr lang="zh-TW" altLang="en-US" smtClean="0"/>
              <a:t>2024/4/13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A0DAB08E-8230-441F-A77F-8FD8E5D571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BAD11A23-88D5-4BE8-B158-0558C9FA8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51694A-B2E9-4163-8DC4-A579E642ECA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366954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8E96BFFD-05BB-4CFB-818B-A70549A94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3251BB7-2B42-439B-9249-C063DF1208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569DE1B-9E4E-4715-9EF6-523EE72CD29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9E9A78-BABC-4FE0-8005-3F3084854503}" type="datetimeFigureOut">
              <a:rPr lang="zh-TW" altLang="en-US" smtClean="0"/>
              <a:t>2024/4/13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FB444B9-C777-4C3E-9872-B8B3E80C2D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128F8E8-5584-4E59-B2F7-1CB2657B48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51694A-B2E9-4163-8DC4-A579E642ECA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515366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iencedirect.com/science/article/pii/S2210670720308258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www.sciencedirect.com/science/article/pii/S1359511321002178" TargetMode="External"/><Relationship Id="rId4" Type="http://schemas.openxmlformats.org/officeDocument/2006/relationships/hyperlink" Target="https://www.sciencedirect.com/science/article/pii/S2210670720308258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iencedirect.com/science/article/pii/S2210670720308258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BEFEF9F-020B-4A0A-B6DB-B46ABA7394D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Bibliometric Analysis on Digital Learning </a:t>
            </a:r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7A3D8DAF-568B-4615-9F37-294485D6D09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839544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E860367-2FAA-4314-9CE9-EA9C1CE77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Example of Geographical Mapping</a:t>
            </a:r>
            <a:endParaRPr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EF0BEB1D-0945-4C8E-967E-7C7405BDEC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34227"/>
            <a:ext cx="10515600" cy="4134133"/>
          </a:xfrm>
        </p:spPr>
      </p:pic>
    </p:spTree>
    <p:extLst>
      <p:ext uri="{BB962C8B-B14F-4D97-AF65-F5344CB8AC3E}">
        <p14:creationId xmlns:p14="http://schemas.microsoft.com/office/powerpoint/2010/main" val="25543601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354D2F4-D45D-4979-A2B7-7FE3AB38B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Network Analysis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47E4FE6-90A8-42C4-BBA6-47D4917A8C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Pattern of collaborations among countries, research teams, or authors</a:t>
            </a:r>
          </a:p>
          <a:p>
            <a:pPr lvl="1"/>
            <a:r>
              <a:rPr lang="en-US" altLang="zh-TW" dirty="0"/>
              <a:t>And the change of the pattern between periods</a:t>
            </a:r>
          </a:p>
          <a:p>
            <a:pPr lvl="1"/>
            <a:endParaRPr lang="en-US" altLang="zh-TW" dirty="0"/>
          </a:p>
          <a:p>
            <a:r>
              <a:rPr lang="en-US" altLang="zh-TW" dirty="0"/>
              <a:t>Patterns of relationship between keywords</a:t>
            </a:r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375603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A126E89-CB84-4583-94D8-3F8DCCDC55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3865"/>
            <a:ext cx="10515600" cy="1325563"/>
          </a:xfrm>
        </p:spPr>
        <p:txBody>
          <a:bodyPr/>
          <a:lstStyle/>
          <a:p>
            <a:r>
              <a:rPr lang="en-US" altLang="zh-TW" dirty="0"/>
              <a:t>Network Analysis: </a:t>
            </a:r>
            <a:br>
              <a:rPr lang="en-US" altLang="zh-TW" dirty="0"/>
            </a:br>
            <a:r>
              <a:rPr lang="en-US" altLang="zh-TW" dirty="0"/>
              <a:t>Keywords, Countries, or Authors</a:t>
            </a:r>
            <a:endParaRPr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4CFD1D1B-48DB-4982-AE4B-859147BB8F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2297" y="2639995"/>
            <a:ext cx="4719486" cy="3077498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C992AD43-4494-4496-B4BE-7AAFCF09D4BA}"/>
              </a:ext>
            </a:extLst>
          </p:cNvPr>
          <p:cNvSpPr txBox="1"/>
          <p:nvPr/>
        </p:nvSpPr>
        <p:spPr>
          <a:xfrm>
            <a:off x="4592062" y="1864903"/>
            <a:ext cx="15039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/>
              <a:t>Countries</a:t>
            </a:r>
            <a:endParaRPr lang="zh-TW" altLang="en-US" sz="24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9ADDE88B-0080-43A6-9835-C782A0F3EBA3}"/>
              </a:ext>
            </a:extLst>
          </p:cNvPr>
          <p:cNvSpPr/>
          <p:nvPr/>
        </p:nvSpPr>
        <p:spPr>
          <a:xfrm>
            <a:off x="622853" y="6409469"/>
            <a:ext cx="87914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hlinkClick r:id="rId3"/>
              </a:rPr>
              <a:t>https://www.sciencedirect.com/science/article/pii/S2210670720308258</a:t>
            </a:r>
            <a:r>
              <a:rPr lang="zh-TW" altLang="en-US" dirty="0"/>
              <a:t> </a:t>
            </a: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6C1A6642-2A7A-47AF-9DB6-A80D68A3C9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8915" y="3222526"/>
            <a:ext cx="3879271" cy="2357299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EF5A0FC2-6548-403E-9F1B-108C3618FD42}"/>
              </a:ext>
            </a:extLst>
          </p:cNvPr>
          <p:cNvSpPr txBox="1"/>
          <p:nvPr/>
        </p:nvSpPr>
        <p:spPr>
          <a:xfrm>
            <a:off x="8791418" y="1864902"/>
            <a:ext cx="12458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/>
              <a:t>Authors</a:t>
            </a:r>
            <a:endParaRPr lang="zh-TW" altLang="en-US" sz="2400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295C085E-1DAA-4541-8DB4-2363EC6AA9BE}"/>
              </a:ext>
            </a:extLst>
          </p:cNvPr>
          <p:cNvSpPr txBox="1"/>
          <p:nvPr/>
        </p:nvSpPr>
        <p:spPr>
          <a:xfrm>
            <a:off x="658613" y="1906795"/>
            <a:ext cx="14863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/>
              <a:t>keywords</a:t>
            </a:r>
            <a:endParaRPr lang="zh-TW" altLang="en-US" sz="2400" dirty="0"/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29687749-2988-4CF5-947A-A712B0916A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787" y="2368460"/>
            <a:ext cx="4991136" cy="3390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0774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03104C2-5530-4746-8C72-5D7AC7D8E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Trends in International vs. Domestic Research</a:t>
            </a:r>
            <a:endParaRPr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EA5132A7-B794-4C06-994B-9D37B1D39E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923" y="1859339"/>
            <a:ext cx="6539631" cy="4351338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B987F815-5B64-4736-A896-C0103490C87D}"/>
              </a:ext>
            </a:extLst>
          </p:cNvPr>
          <p:cNvSpPr/>
          <p:nvPr/>
        </p:nvSpPr>
        <p:spPr>
          <a:xfrm>
            <a:off x="7428349" y="1859339"/>
            <a:ext cx="4315728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b="1" dirty="0"/>
              <a:t>Large research economies (Australia and Germany</a:t>
            </a:r>
            <a:r>
              <a:rPr lang="en-US" altLang="zh-TW" dirty="0"/>
              <a:t>: </a:t>
            </a:r>
          </a:p>
          <a:p>
            <a:r>
              <a:rPr lang="en-US" altLang="zh-TW" dirty="0"/>
              <a:t>Almost all increase in annual publication counts can be accounted for by output shared with one or more collaborating countries whereas the domestic research output (with no international co-authors) has plateaued.</a:t>
            </a:r>
          </a:p>
          <a:p>
            <a:endParaRPr lang="en-US" altLang="zh-TW" dirty="0"/>
          </a:p>
          <a:p>
            <a:r>
              <a:rPr lang="en-US" altLang="zh-TW" b="1" dirty="0"/>
              <a:t>Smaller research economies (Indonesia &amp; Iran)</a:t>
            </a:r>
            <a:r>
              <a:rPr lang="en-US" altLang="zh-TW" dirty="0"/>
              <a:t>:</a:t>
            </a:r>
          </a:p>
          <a:p>
            <a:r>
              <a:rPr lang="en-US" altLang="zh-TW" dirty="0"/>
              <a:t>risen more steeply but the profile of international collaboration is less consistent. </a:t>
            </a:r>
            <a:endParaRPr lang="zh-TW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FACA8CE-4984-421D-8B1E-4B23E96623F9}"/>
              </a:ext>
            </a:extLst>
          </p:cNvPr>
          <p:cNvSpPr/>
          <p:nvPr/>
        </p:nvSpPr>
        <p:spPr>
          <a:xfrm>
            <a:off x="2388040" y="6379328"/>
            <a:ext cx="771011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https://www.frontiersin.org/articles/10.3389/frma.2020.628703/full</a:t>
            </a:r>
          </a:p>
        </p:txBody>
      </p:sp>
    </p:spTree>
    <p:extLst>
      <p:ext uri="{BB962C8B-B14F-4D97-AF65-F5344CB8AC3E}">
        <p14:creationId xmlns:p14="http://schemas.microsoft.com/office/powerpoint/2010/main" val="38793638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730D79D-028C-46E0-9B74-BD3870982F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687" y="277660"/>
            <a:ext cx="10515600" cy="1325563"/>
          </a:xfrm>
        </p:spPr>
        <p:txBody>
          <a:bodyPr/>
          <a:lstStyle/>
          <a:p>
            <a:r>
              <a:rPr lang="en-US" altLang="zh-TW" dirty="0"/>
              <a:t>Similarity Analysis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3A8B3C4-18E0-449A-AC7A-C9C4A4FEE5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943" y="1931906"/>
            <a:ext cx="6274638" cy="2129817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2FFD81C3-7C2F-4834-A9E4-67730897B2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3212" y="4390406"/>
            <a:ext cx="6257769" cy="2129817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7BDD3181-F590-4876-B7DD-4F0DBF60DEE0}"/>
              </a:ext>
            </a:extLst>
          </p:cNvPr>
          <p:cNvSpPr txBox="1"/>
          <p:nvPr/>
        </p:nvSpPr>
        <p:spPr>
          <a:xfrm>
            <a:off x="1741335" y="1325331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Keyword ranking per country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312130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A30D11A-2678-4EF4-8C09-C8638A66D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Correlation among Countries in Two Time Periods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16A151EA-ED52-432A-BADF-93E98581DD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023" y="2001805"/>
            <a:ext cx="11020506" cy="4491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4005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5BF994B-6BD7-4D34-B333-36949D3F8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Similarity between Time Periods in Each Country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EC27C07F-74C5-421E-8AA6-750B55C120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5124" y="1773142"/>
            <a:ext cx="7749361" cy="4957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5184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92A1F0B-AD2F-40A6-9D8B-C0B8CE8C9B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Scatter plots per Country for Rankings in Different Time Periods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F1AFEA92-5BCD-4B04-AB9E-A80E0C7F51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7768" y="1803748"/>
            <a:ext cx="7715359" cy="4936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3224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00E8D6E-90CF-40F1-A0A8-4407A8D89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Dimension Reduction: PCA</a:t>
            </a:r>
            <a:endParaRPr lang="zh-TW" alt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A0EAF90C-09C1-4760-8AB0-1D68196CA9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60" y="1926805"/>
            <a:ext cx="5567032" cy="4303423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A64B2D6F-47CB-4265-B7E8-220FA7A155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7538" y="2032878"/>
            <a:ext cx="5885847" cy="419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0329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6248EA8-6A65-42B7-89C9-9D7387D308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Dimension Reduction: </a:t>
            </a:r>
            <a:r>
              <a:rPr lang="en-US" altLang="zh-TW" dirty="0" err="1"/>
              <a:t>tSNE</a:t>
            </a:r>
            <a:endParaRPr lang="zh-TW" alt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0D1DEBC0-E6FB-4E82-A923-EF4304C195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692" y="1984443"/>
            <a:ext cx="5477014" cy="4192283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15BA360E-FB81-40C0-ABB9-C1F728B119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1285" y="1831089"/>
            <a:ext cx="5677364" cy="4345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3743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A2F5CE4-8EEC-45D0-8C82-BEEE35DCF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5856"/>
            <a:ext cx="10515600" cy="1325563"/>
          </a:xfrm>
        </p:spPr>
        <p:txBody>
          <a:bodyPr/>
          <a:lstStyle/>
          <a:p>
            <a:r>
              <a:rPr lang="en-US" altLang="zh-TW" dirty="0"/>
              <a:t>Bibliometric Analysis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3CC2359-08C5-414E-A0DA-5C65CE5BE4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4078" b="14587"/>
          <a:stretch/>
        </p:blipFill>
        <p:spPr>
          <a:xfrm>
            <a:off x="3929496" y="4445312"/>
            <a:ext cx="5188814" cy="2063465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71E702F2-787E-4CA0-B16D-F87F9653DA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8449" y="1412393"/>
            <a:ext cx="6413143" cy="2435761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BC98D870-E528-4C5D-A1ED-1581B7F1EE2E}"/>
              </a:ext>
            </a:extLst>
          </p:cNvPr>
          <p:cNvSpPr/>
          <p:nvPr/>
        </p:nvSpPr>
        <p:spPr>
          <a:xfrm>
            <a:off x="2714046" y="3848154"/>
            <a:ext cx="87914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>
                <a:hlinkClick r:id="rId4"/>
              </a:rPr>
              <a:t>https://www.sciencedirect.com/science/article/pii/S2210670720308258</a:t>
            </a:r>
            <a:r>
              <a:rPr lang="zh-TW" altLang="en-US"/>
              <a:t> </a:t>
            </a:r>
            <a:endParaRPr lang="zh-TW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02916FF-8608-43CE-8F17-1C6870784A9E}"/>
              </a:ext>
            </a:extLst>
          </p:cNvPr>
          <p:cNvSpPr/>
          <p:nvPr/>
        </p:nvSpPr>
        <p:spPr>
          <a:xfrm>
            <a:off x="2808449" y="6427478"/>
            <a:ext cx="81315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hlinkClick r:id="rId5"/>
              </a:rPr>
              <a:t>https://www.sciencedirect.com/science/article/pii/S1359511321002178</a:t>
            </a:r>
            <a:r>
              <a:rPr lang="zh-TW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895787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FC26B84-C3DA-4284-8744-D790A65FE9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Cross-validation by Checking </a:t>
            </a:r>
            <a:r>
              <a:rPr lang="en-US" altLang="zh-TW" dirty="0" err="1"/>
              <a:t>WoS</a:t>
            </a:r>
            <a:r>
              <a:rPr lang="en-US" altLang="zh-TW" dirty="0"/>
              <a:t> Search on Publications in Journal of Interest </a:t>
            </a:r>
            <a:endParaRPr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2E71CB24-B8CD-41CA-9576-8FBDDB82ED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7615" y="1661836"/>
            <a:ext cx="4940894" cy="2469104"/>
          </a:xfrm>
          <a:prstGeom prst="rect">
            <a:avLst/>
          </a:prstGeom>
        </p:spPr>
      </p:pic>
      <p:pic>
        <p:nvPicPr>
          <p:cNvPr id="5" name="內容版面配置區 3">
            <a:extLst>
              <a:ext uri="{FF2B5EF4-FFF2-40B4-BE49-F238E27FC236}">
                <a16:creationId xmlns:a16="http://schemas.microsoft.com/office/drawing/2014/main" id="{A7947D67-851C-4E65-AC9C-D1A28BA365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455" t="37797" r="7051" b="11311"/>
          <a:stretch/>
        </p:blipFill>
        <p:spPr>
          <a:xfrm>
            <a:off x="6853518" y="2696072"/>
            <a:ext cx="4814047" cy="2149226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16DD25B5-3966-40D5-828E-4C1441A237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130940"/>
            <a:ext cx="5430130" cy="2126108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47785C53-F5BA-4489-84BD-41EC7D22D8B1}"/>
              </a:ext>
            </a:extLst>
          </p:cNvPr>
          <p:cNvSpPr/>
          <p:nvPr/>
        </p:nvSpPr>
        <p:spPr>
          <a:xfrm>
            <a:off x="547302" y="6408953"/>
            <a:ext cx="58785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https://www.webofscience.com/wos/woscc/basic-search</a:t>
            </a:r>
          </a:p>
        </p:txBody>
      </p:sp>
    </p:spTree>
    <p:extLst>
      <p:ext uri="{BB962C8B-B14F-4D97-AF65-F5344CB8AC3E}">
        <p14:creationId xmlns:p14="http://schemas.microsoft.com/office/powerpoint/2010/main" val="15349244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D16F06F-7245-4278-B49C-0F38BEE1A6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812" y="0"/>
            <a:ext cx="10515600" cy="1325563"/>
          </a:xfrm>
        </p:spPr>
        <p:txBody>
          <a:bodyPr/>
          <a:lstStyle/>
          <a:p>
            <a:r>
              <a:rPr lang="en-US" altLang="zh-TW" dirty="0"/>
              <a:t>2016-2019 (2325 publications)</a:t>
            </a:r>
            <a:endParaRPr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B1D5227B-60A6-4EA9-BB56-78B07FD42D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153" y="1082356"/>
            <a:ext cx="11791940" cy="5775644"/>
          </a:xfrm>
        </p:spPr>
      </p:pic>
    </p:spTree>
    <p:extLst>
      <p:ext uri="{BB962C8B-B14F-4D97-AF65-F5344CB8AC3E}">
        <p14:creationId xmlns:p14="http://schemas.microsoft.com/office/powerpoint/2010/main" val="41488173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4BCDFC81-D6A2-49BF-A06B-95726D3985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176" y="1263475"/>
            <a:ext cx="11422155" cy="5594525"/>
          </a:xfrm>
          <a:prstGeom prst="rect">
            <a:avLst/>
          </a:prstGeom>
        </p:spPr>
      </p:pic>
      <p:sp>
        <p:nvSpPr>
          <p:cNvPr id="6" name="標題 5">
            <a:extLst>
              <a:ext uri="{FF2B5EF4-FFF2-40B4-BE49-F238E27FC236}">
                <a16:creationId xmlns:a16="http://schemas.microsoft.com/office/drawing/2014/main" id="{139CF2A2-19A4-42C2-B33E-EE75530DB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941" y="123078"/>
            <a:ext cx="10515600" cy="1325563"/>
          </a:xfrm>
        </p:spPr>
        <p:txBody>
          <a:bodyPr/>
          <a:lstStyle/>
          <a:p>
            <a:r>
              <a:rPr lang="en-US" altLang="zh-TW" dirty="0"/>
              <a:t>2020-2024 (3202 publications)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839797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42360FF-AC3A-4FB5-A221-8439B3921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581B6DB-1374-47FF-9352-1B693A3FB0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1997" y="1027906"/>
            <a:ext cx="9048006" cy="5394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0318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55DBAAD-7F77-43BD-89F2-0FE432108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D2C4FE2-BADC-41D4-87DB-9EE686D518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6420" y="1895610"/>
            <a:ext cx="8039159" cy="4681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9923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7D8AD89-3B34-48C5-8404-DD6B40F37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C5571A7-1284-4920-8F44-FF08DBD634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7754"/>
            <a:ext cx="12192000" cy="6362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1807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62FADC0-6350-4AF0-B96A-1A717FB3B0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000" dirty="0"/>
              <a:t>Changes between pre- vs. post- COVID </a:t>
            </a:r>
            <a:br>
              <a:rPr lang="en-US" altLang="zh-TW" sz="4000" dirty="0"/>
            </a:br>
            <a:r>
              <a:rPr lang="en-US" altLang="zh-TW" sz="4000" dirty="0"/>
              <a:t>Chen &amp; Chen (2024)</a:t>
            </a:r>
            <a:endParaRPr lang="zh-TW" altLang="en-US" sz="40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1A6C881-2670-428F-A1D4-78D5322EE75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TW" dirty="0"/>
              <a:t>Global</a:t>
            </a:r>
          </a:p>
          <a:p>
            <a:endParaRPr lang="en-US" altLang="zh-TW" dirty="0"/>
          </a:p>
          <a:p>
            <a:pPr lvl="3"/>
            <a:endParaRPr lang="en-US" altLang="zh-TW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186F68A3-7149-4281-B884-E222F5EF11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46482" y="1830401"/>
            <a:ext cx="5181600" cy="4351338"/>
          </a:xfrm>
        </p:spPr>
        <p:txBody>
          <a:bodyPr/>
          <a:lstStyle/>
          <a:p>
            <a:r>
              <a:rPr lang="en-US" altLang="zh-TW" dirty="0"/>
              <a:t>Cross countries</a:t>
            </a:r>
          </a:p>
          <a:p>
            <a:pPr lvl="1"/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CF29DE5-FD55-4071-8032-84B04D4291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404" t="4688" r="43236" b="46176"/>
          <a:stretch/>
        </p:blipFill>
        <p:spPr>
          <a:xfrm>
            <a:off x="1012187" y="2776898"/>
            <a:ext cx="2865483" cy="1804948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BABF2EEF-1716-4E6E-99C5-0F447AADBB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069" t="52388" r="7884"/>
          <a:stretch/>
        </p:blipFill>
        <p:spPr>
          <a:xfrm>
            <a:off x="977431" y="4660999"/>
            <a:ext cx="2900239" cy="1903296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4D6C6900-59BA-48B3-A311-A5342D3DD7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8566" y="2776898"/>
            <a:ext cx="4019579" cy="2114565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1BB6F112-09CA-4BEB-A93A-CC6FB8E49A2B}"/>
              </a:ext>
            </a:extLst>
          </p:cNvPr>
          <p:cNvSpPr txBox="1"/>
          <p:nvPr/>
        </p:nvSpPr>
        <p:spPr>
          <a:xfrm>
            <a:off x="838200" y="2272754"/>
            <a:ext cx="3194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Changes in top TF-IDF topics</a:t>
            </a:r>
            <a:endParaRPr lang="zh-TW" altLang="en-US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96067A5C-5E2E-486F-9743-FC6BF3809FEF}"/>
              </a:ext>
            </a:extLst>
          </p:cNvPr>
          <p:cNvSpPr txBox="1"/>
          <p:nvPr/>
        </p:nvSpPr>
        <p:spPr>
          <a:xfrm>
            <a:off x="5548392" y="2316343"/>
            <a:ext cx="3801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Changes in number of publications </a:t>
            </a:r>
            <a:endParaRPr lang="zh-TW" altLang="en-US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A5238F1B-04C0-42D7-8E49-67069332F33B}"/>
              </a:ext>
            </a:extLst>
          </p:cNvPr>
          <p:cNvSpPr txBox="1"/>
          <p:nvPr/>
        </p:nvSpPr>
        <p:spPr>
          <a:xfrm>
            <a:off x="5548392" y="4989342"/>
            <a:ext cx="4412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Changes in top TF-IDF topics per country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176207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>
            <a:extLst>
              <a:ext uri="{FF2B5EF4-FFF2-40B4-BE49-F238E27FC236}">
                <a16:creationId xmlns:a16="http://schemas.microsoft.com/office/drawing/2014/main" id="{46805E7C-CB31-410F-8801-1530977A8B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9631"/>
            <a:ext cx="10515600" cy="1325563"/>
          </a:xfrm>
        </p:spPr>
        <p:txBody>
          <a:bodyPr/>
          <a:lstStyle/>
          <a:p>
            <a:r>
              <a:rPr lang="en-US" altLang="zh-TW" dirty="0"/>
              <a:t>Table of Top TF-IDF Keywords in Different Periods</a:t>
            </a:r>
            <a:endParaRPr lang="zh-TW" altLang="en-US" dirty="0"/>
          </a:p>
        </p:txBody>
      </p:sp>
      <p:graphicFrame>
        <p:nvGraphicFramePr>
          <p:cNvPr id="4" name="內容版面配置區 3">
            <a:extLst>
              <a:ext uri="{FF2B5EF4-FFF2-40B4-BE49-F238E27FC236}">
                <a16:creationId xmlns:a16="http://schemas.microsoft.com/office/drawing/2014/main" id="{264FB2A8-51C3-4C07-B818-7AF1511D514F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1888316027"/>
              </p:ext>
            </p:extLst>
          </p:nvPr>
        </p:nvGraphicFramePr>
        <p:xfrm>
          <a:off x="838200" y="1623453"/>
          <a:ext cx="10515601" cy="41198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07435">
                  <a:extLst>
                    <a:ext uri="{9D8B030D-6E8A-4147-A177-3AD203B41FA5}">
                      <a16:colId xmlns:a16="http://schemas.microsoft.com/office/drawing/2014/main" val="2303469676"/>
                    </a:ext>
                  </a:extLst>
                </a:gridCol>
                <a:gridCol w="4492487">
                  <a:extLst>
                    <a:ext uri="{9D8B030D-6E8A-4147-A177-3AD203B41FA5}">
                      <a16:colId xmlns:a16="http://schemas.microsoft.com/office/drawing/2014/main" val="3859020060"/>
                    </a:ext>
                  </a:extLst>
                </a:gridCol>
                <a:gridCol w="4515679">
                  <a:extLst>
                    <a:ext uri="{9D8B030D-6E8A-4147-A177-3AD203B41FA5}">
                      <a16:colId xmlns:a16="http://schemas.microsoft.com/office/drawing/2014/main" val="1730832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/>
                        <a:t>Countries</a:t>
                      </a:r>
                      <a:endParaRPr lang="zh-TW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="1" dirty="0"/>
                        <a:t>2016-2019</a:t>
                      </a:r>
                      <a:endParaRPr lang="zh-TW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="1" dirty="0"/>
                        <a:t>2020-2024</a:t>
                      </a:r>
                      <a:endParaRPr lang="zh-TW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61275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USA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="1" dirty="0"/>
                        <a:t>Assessment</a:t>
                      </a:r>
                      <a:r>
                        <a:rPr lang="en-US" altLang="zh-TW" dirty="0"/>
                        <a:t>, </a:t>
                      </a:r>
                      <a:r>
                        <a:rPr lang="en-US" altLang="zh-TW" b="1" dirty="0"/>
                        <a:t>Game</a:t>
                      </a:r>
                      <a:r>
                        <a:rPr lang="en-US" altLang="zh-TW" dirty="0"/>
                        <a:t>, Mobile, Scaffolding, </a:t>
                      </a:r>
                      <a:r>
                        <a:rPr lang="en-US" altLang="zh-TW" dirty="0" err="1"/>
                        <a:t>Moocs</a:t>
                      </a:r>
                      <a:r>
                        <a:rPr lang="en-US" altLang="zh-TW" dirty="0"/>
                        <a:t>, Collaborative learning, </a:t>
                      </a:r>
                      <a:r>
                        <a:rPr lang="en-US" altLang="zh-TW" b="1" dirty="0"/>
                        <a:t>STEM</a:t>
                      </a:r>
                      <a:endParaRPr lang="zh-TW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="1" dirty="0"/>
                        <a:t>Game</a:t>
                      </a:r>
                      <a:r>
                        <a:rPr lang="en-US" altLang="zh-TW" dirty="0"/>
                        <a:t>, </a:t>
                      </a:r>
                      <a:r>
                        <a:rPr lang="en-US" altLang="zh-TW" b="1" dirty="0"/>
                        <a:t>Assessment</a:t>
                      </a:r>
                      <a:r>
                        <a:rPr lang="en-US" altLang="zh-TW" dirty="0"/>
                        <a:t>, COVID, Learning analytics, Mobile, Adaptive, </a:t>
                      </a:r>
                      <a:r>
                        <a:rPr lang="en-US" altLang="zh-TW" b="1" dirty="0"/>
                        <a:t>STEM</a:t>
                      </a:r>
                      <a:endParaRPr lang="zh-TW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12499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Taiwan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="1" dirty="0"/>
                        <a:t>Mobile</a:t>
                      </a:r>
                      <a:r>
                        <a:rPr lang="en-US" altLang="zh-TW" dirty="0"/>
                        <a:t>, </a:t>
                      </a:r>
                      <a:r>
                        <a:rPr lang="en-US" altLang="zh-TW" b="1" dirty="0"/>
                        <a:t>Game</a:t>
                      </a:r>
                      <a:r>
                        <a:rPr lang="en-US" altLang="zh-TW" dirty="0"/>
                        <a:t>, </a:t>
                      </a:r>
                      <a:r>
                        <a:rPr lang="en-US" altLang="zh-TW" b="1" dirty="0"/>
                        <a:t>Self-efficacy</a:t>
                      </a:r>
                      <a:r>
                        <a:rPr lang="en-US" altLang="zh-TW" dirty="0"/>
                        <a:t>, Language learning, 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="1" dirty="0"/>
                        <a:t>Game</a:t>
                      </a:r>
                      <a:r>
                        <a:rPr lang="en-US" altLang="zh-TW" dirty="0"/>
                        <a:t>, </a:t>
                      </a:r>
                      <a:r>
                        <a:rPr lang="en-US" altLang="zh-TW" b="1" dirty="0"/>
                        <a:t>Self-efficacy</a:t>
                      </a:r>
                      <a:r>
                        <a:rPr lang="en-US" altLang="zh-TW" dirty="0"/>
                        <a:t>, Virtual reality, Mobile, 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57116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China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="1" dirty="0"/>
                        <a:t>Mobile, </a:t>
                      </a:r>
                      <a:r>
                        <a:rPr lang="en-US" altLang="zh-TW" b="0" dirty="0"/>
                        <a:t>Collaborative learning</a:t>
                      </a:r>
                      <a:r>
                        <a:rPr lang="en-US" altLang="zh-TW" b="1" dirty="0"/>
                        <a:t>, Assessment, Self-efficacy, Virtual reality</a:t>
                      </a:r>
                      <a:endParaRPr lang="zh-TW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="1" dirty="0"/>
                        <a:t>Mobile, Self-efficacy, Assessment, </a:t>
                      </a:r>
                      <a:r>
                        <a:rPr lang="en-US" altLang="zh-TW" b="0" dirty="0"/>
                        <a:t>COVID</a:t>
                      </a:r>
                      <a:r>
                        <a:rPr lang="en-US" altLang="zh-TW" b="1" dirty="0"/>
                        <a:t>, Virtual Reality</a:t>
                      </a:r>
                      <a:endParaRPr lang="zh-TW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75516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Korea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="1" dirty="0"/>
                        <a:t>Cognitive Load, Self-Regulated Learning, Smartphone, Digital Games,</a:t>
                      </a:r>
                    </a:p>
                    <a:p>
                      <a:r>
                        <a:rPr lang="en-US" altLang="zh-TW" b="1" dirty="0"/>
                        <a:t>Mobile Learning</a:t>
                      </a:r>
                      <a:endParaRPr lang="zh-TW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="1" dirty="0"/>
                        <a:t>Scaffolding, COVID, Self-efficacy, Virtual Reality, EFL</a:t>
                      </a:r>
                      <a:endParaRPr lang="zh-TW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2060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Netherlands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Digital Games, Online Assessment, </a:t>
                      </a:r>
                      <a:r>
                        <a:rPr lang="en-US" altLang="zh-TW" dirty="0" err="1"/>
                        <a:t>Moocs</a:t>
                      </a:r>
                      <a:r>
                        <a:rPr lang="en-US" altLang="zh-TW" dirty="0"/>
                        <a:t>, Self-efficacy, </a:t>
                      </a:r>
                      <a:r>
                        <a:rPr lang="en-US" altLang="zh-TW" b="1" dirty="0"/>
                        <a:t>Adaptive Learning</a:t>
                      </a:r>
                      <a:endParaRPr lang="zh-TW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Digital Games, Online Assessment, </a:t>
                      </a:r>
                      <a:r>
                        <a:rPr lang="en-US" altLang="zh-TW" dirty="0" err="1"/>
                        <a:t>Moocs</a:t>
                      </a:r>
                      <a:r>
                        <a:rPr lang="en-US" altLang="zh-TW" dirty="0"/>
                        <a:t>, Self-efficacy, </a:t>
                      </a:r>
                      <a:r>
                        <a:rPr lang="en-US" altLang="zh-TW" b="1" dirty="0"/>
                        <a:t>Self-Regulated Learning</a:t>
                      </a:r>
                      <a:endParaRPr lang="zh-TW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6958924"/>
                  </a:ext>
                </a:extLst>
              </a:tr>
            </a:tbl>
          </a:graphicData>
        </a:graphic>
      </p:graphicFrame>
      <p:sp>
        <p:nvSpPr>
          <p:cNvPr id="8" name="文字方塊 7">
            <a:extLst>
              <a:ext uri="{FF2B5EF4-FFF2-40B4-BE49-F238E27FC236}">
                <a16:creationId xmlns:a16="http://schemas.microsoft.com/office/drawing/2014/main" id="{EDAF489B-E147-4F36-9D33-EEBEABEE0570}"/>
              </a:ext>
            </a:extLst>
          </p:cNvPr>
          <p:cNvSpPr txBox="1"/>
          <p:nvPr/>
        </p:nvSpPr>
        <p:spPr>
          <a:xfrm>
            <a:off x="938254" y="5931592"/>
            <a:ext cx="90290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Keywords are ordered based on frequencies within each country, respectively.</a:t>
            </a:r>
          </a:p>
          <a:p>
            <a:r>
              <a:rPr lang="en-US" altLang="zh-TW" dirty="0"/>
              <a:t>(</a:t>
            </a:r>
            <a:r>
              <a:rPr lang="en-US" altLang="zh-TW" dirty="0">
                <a:solidFill>
                  <a:srgbClr val="FF0000"/>
                </a:solidFill>
              </a:rPr>
              <a:t>Visually estimated from the word cloud. Should revise based on the actual frequency</a:t>
            </a:r>
            <a:r>
              <a:rPr lang="en-US" altLang="zh-TW" dirty="0"/>
              <a:t>) 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68246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ED28BE5-526F-4882-8063-8464EDEB4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Suggestions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A982ED4-1B63-4C8C-A827-9833E26DFE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34794"/>
            <a:ext cx="10515600" cy="4351338"/>
          </a:xfrm>
        </p:spPr>
        <p:txBody>
          <a:bodyPr>
            <a:normAutofit fontScale="70000" lnSpcReduction="20000"/>
          </a:bodyPr>
          <a:lstStyle/>
          <a:p>
            <a:r>
              <a:rPr lang="en-US" altLang="zh-TW" dirty="0"/>
              <a:t>Statistical validation of the findings</a:t>
            </a:r>
          </a:p>
          <a:p>
            <a:pPr lvl="1"/>
            <a:r>
              <a:rPr lang="en-US" altLang="zh-TW" dirty="0"/>
              <a:t>Analysis on the time X country X keyword effect on the dependent variable</a:t>
            </a:r>
          </a:p>
          <a:p>
            <a:pPr lvl="1"/>
            <a:endParaRPr lang="en-US" altLang="zh-TW" dirty="0"/>
          </a:p>
          <a:p>
            <a:r>
              <a:rPr lang="en-US" altLang="zh-TW" dirty="0"/>
              <a:t>Increase the time resolution</a:t>
            </a:r>
          </a:p>
          <a:p>
            <a:pPr lvl="1"/>
            <a:r>
              <a:rPr lang="en-US" altLang="zh-TW" dirty="0"/>
              <a:t>Pre- vs. post- COVID </a:t>
            </a:r>
            <a:r>
              <a:rPr lang="en-US" altLang="zh-TW" dirty="0">
                <a:sym typeface="Wingdings" panose="05000000000000000000" pitchFamily="2" charset="2"/>
              </a:rPr>
              <a:t> 2016, 2017, 2018, …, 2023</a:t>
            </a:r>
          </a:p>
          <a:p>
            <a:pPr lvl="1"/>
            <a:endParaRPr lang="en-US" altLang="zh-TW" dirty="0">
              <a:sym typeface="Wingdings" panose="05000000000000000000" pitchFamily="2" charset="2"/>
            </a:endParaRPr>
          </a:p>
          <a:p>
            <a:r>
              <a:rPr lang="en-US" altLang="zh-TW" dirty="0">
                <a:sym typeface="Wingdings" panose="05000000000000000000" pitchFamily="2" charset="2"/>
              </a:rPr>
              <a:t>Geographic mapping of the dependent variables</a:t>
            </a:r>
          </a:p>
          <a:p>
            <a:endParaRPr lang="en-US" altLang="zh-TW" dirty="0">
              <a:sym typeface="Wingdings" panose="05000000000000000000" pitchFamily="2" charset="2"/>
            </a:endParaRPr>
          </a:p>
          <a:p>
            <a:r>
              <a:rPr lang="en-US" altLang="zh-TW" dirty="0">
                <a:sym typeface="Wingdings" panose="05000000000000000000" pitchFamily="2" charset="2"/>
              </a:rPr>
              <a:t>Network analysis on the collaboration pattern</a:t>
            </a:r>
          </a:p>
          <a:p>
            <a:endParaRPr lang="en-US" altLang="zh-TW" dirty="0">
              <a:sym typeface="Wingdings" panose="05000000000000000000" pitchFamily="2" charset="2"/>
            </a:endParaRPr>
          </a:p>
          <a:p>
            <a:r>
              <a:rPr lang="en-US" altLang="zh-TW" dirty="0">
                <a:sym typeface="Wingdings" panose="05000000000000000000" pitchFamily="2" charset="2"/>
              </a:rPr>
              <a:t>Evaluating between-country similarity in the hyperdimensional space</a:t>
            </a:r>
          </a:p>
          <a:p>
            <a:pPr lvl="1"/>
            <a:r>
              <a:rPr lang="en-US" altLang="zh-TW" dirty="0">
                <a:sym typeface="Wingdings" panose="05000000000000000000" pitchFamily="2" charset="2"/>
              </a:rPr>
              <a:t>Representing each country as a vector of keywords, with the dependent variable as the magnitude</a:t>
            </a:r>
          </a:p>
          <a:p>
            <a:pPr lvl="1"/>
            <a:r>
              <a:rPr lang="en-US" altLang="zh-TW" dirty="0">
                <a:sym typeface="Wingdings" panose="05000000000000000000" pitchFamily="2" charset="2"/>
              </a:rPr>
              <a:t>Compute the distance between countries in the hyperspace</a:t>
            </a:r>
          </a:p>
          <a:p>
            <a:pPr lvl="1"/>
            <a:r>
              <a:rPr lang="en-US" altLang="zh-TW" dirty="0">
                <a:sym typeface="Wingdings" panose="05000000000000000000" pitchFamily="2" charset="2"/>
              </a:rPr>
              <a:t>Compare the similarity of country distances pre- vs. post COVID or changes of this pattern annually</a:t>
            </a:r>
          </a:p>
          <a:p>
            <a:pPr marL="457200" lvl="1" indent="0">
              <a:buNone/>
            </a:pPr>
            <a:endParaRPr lang="en-US" altLang="zh-TW" dirty="0"/>
          </a:p>
          <a:p>
            <a:pPr lvl="1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109643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C9C1A6F-102C-4F97-BE33-2B1AF6F5C9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Statistical Validation (Chi-squares?)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490ECD1-C923-4B19-9763-662961CAF8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time </a:t>
            </a:r>
            <a:r>
              <a:rPr lang="en-US" altLang="zh-TW" dirty="0">
                <a:sym typeface="Wingdings 2" panose="05020102010507070707" pitchFamily="18" charset="2"/>
              </a:rPr>
              <a:t></a:t>
            </a:r>
            <a:r>
              <a:rPr lang="en-US" altLang="zh-TW" dirty="0"/>
              <a:t> country </a:t>
            </a:r>
            <a:r>
              <a:rPr lang="en-US" altLang="zh-TW" dirty="0">
                <a:sym typeface="Wingdings 2" panose="05020102010507070707" pitchFamily="18" charset="2"/>
              </a:rPr>
              <a:t></a:t>
            </a:r>
            <a:r>
              <a:rPr lang="en-US" altLang="zh-TW" dirty="0"/>
              <a:t> keyword effect</a:t>
            </a:r>
          </a:p>
          <a:p>
            <a:pPr lvl="1"/>
            <a:r>
              <a:rPr lang="en-US" altLang="zh-TW" dirty="0"/>
              <a:t>Main effects:</a:t>
            </a:r>
          </a:p>
          <a:p>
            <a:pPr lvl="2"/>
            <a:r>
              <a:rPr lang="en-US" altLang="zh-TW" dirty="0"/>
              <a:t>Time: Is there significant difference in TF-IDF between pre- vs. post-</a:t>
            </a:r>
            <a:r>
              <a:rPr lang="zh-TW" altLang="en-US" dirty="0"/>
              <a:t> </a:t>
            </a:r>
            <a:r>
              <a:rPr lang="en-US" altLang="zh-TW" dirty="0"/>
              <a:t>COVID?</a:t>
            </a:r>
          </a:p>
          <a:p>
            <a:pPr lvl="2"/>
            <a:r>
              <a:rPr lang="en-US" altLang="zh-TW" dirty="0"/>
              <a:t>Country: Is there significant difference among countries?</a:t>
            </a:r>
          </a:p>
          <a:p>
            <a:pPr lvl="2"/>
            <a:r>
              <a:rPr lang="en-US" altLang="zh-TW" dirty="0"/>
              <a:t>Keyword: Is there significant difference among keywords?</a:t>
            </a:r>
          </a:p>
          <a:p>
            <a:pPr lvl="1"/>
            <a:r>
              <a:rPr lang="en-US" altLang="zh-TW" dirty="0"/>
              <a:t>Interaction:</a:t>
            </a:r>
          </a:p>
          <a:p>
            <a:pPr lvl="2"/>
            <a:r>
              <a:rPr lang="en-US" altLang="zh-TW" dirty="0"/>
              <a:t>time </a:t>
            </a:r>
            <a:r>
              <a:rPr lang="en-US" altLang="zh-TW" dirty="0">
                <a:sym typeface="Wingdings 2" panose="05020102010507070707" pitchFamily="18" charset="2"/>
              </a:rPr>
              <a:t> country: The way TF-IDF differ between countries differ between time </a:t>
            </a:r>
          </a:p>
          <a:p>
            <a:pPr lvl="2"/>
            <a:r>
              <a:rPr lang="en-US" altLang="zh-TW" dirty="0"/>
              <a:t>time </a:t>
            </a:r>
            <a:r>
              <a:rPr lang="en-US" altLang="zh-TW" dirty="0">
                <a:sym typeface="Wingdings 2" panose="05020102010507070707" pitchFamily="18" charset="2"/>
              </a:rPr>
              <a:t> keyword: The way TF-IDF differ between keyword differ between time </a:t>
            </a:r>
          </a:p>
          <a:p>
            <a:pPr lvl="2"/>
            <a:r>
              <a:rPr lang="en-US" altLang="zh-TW" dirty="0"/>
              <a:t>keyword </a:t>
            </a:r>
            <a:r>
              <a:rPr lang="en-US" altLang="zh-TW" dirty="0">
                <a:sym typeface="Wingdings 2" panose="05020102010507070707" pitchFamily="18" charset="2"/>
              </a:rPr>
              <a:t> country: The way TF-IDF differ between keyword differ between countries</a:t>
            </a:r>
          </a:p>
          <a:p>
            <a:pPr lvl="2"/>
            <a:r>
              <a:rPr lang="en-US" altLang="zh-TW" dirty="0">
                <a:sym typeface="Wingdings 2" panose="05020102010507070707" pitchFamily="18" charset="2"/>
              </a:rPr>
              <a:t>Time  country  keyword: The country  time pattern differ between times</a:t>
            </a:r>
            <a:endParaRPr lang="en-US" altLang="zh-TW" dirty="0"/>
          </a:p>
          <a:p>
            <a:pPr lvl="2"/>
            <a:endParaRPr lang="en-US" altLang="zh-TW" dirty="0"/>
          </a:p>
          <a:p>
            <a:pPr lvl="1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590443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F4F3FF5-B65C-40E3-91C0-B5B5F3D596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Time Resolution of the Analysis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8A166BF-0010-44A4-9996-EC3CA82FEC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728" y="2278048"/>
            <a:ext cx="4817973" cy="2534573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596EF9AD-758B-432B-99A8-8D263D7CCE0B}"/>
              </a:ext>
            </a:extLst>
          </p:cNvPr>
          <p:cNvSpPr txBox="1"/>
          <p:nvPr/>
        </p:nvSpPr>
        <p:spPr>
          <a:xfrm>
            <a:off x="1835427" y="1747689"/>
            <a:ext cx="1659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Period Pattern</a:t>
            </a:r>
            <a:endParaRPr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325FA238-DA42-47E9-9688-3C412383C5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6689" y="2278048"/>
            <a:ext cx="4443500" cy="3559683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EEB6A3D2-1F26-46B8-85A3-BD71977BBBD7}"/>
              </a:ext>
            </a:extLst>
          </p:cNvPr>
          <p:cNvSpPr txBox="1"/>
          <p:nvPr/>
        </p:nvSpPr>
        <p:spPr>
          <a:xfrm>
            <a:off x="8026894" y="1690688"/>
            <a:ext cx="1710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Annual Pattern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335395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2096091-E4D4-469B-88E3-CA1C913D7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Growth Speeds of Publications &amp; Citations in Different Time Periods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7C66DC2-E4C3-4707-B859-B9A49F36F7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4794" y="1543401"/>
            <a:ext cx="8299510" cy="5314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6343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CCB284E-04C0-498F-A1B8-332E82BB6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Example of Geographic Mapping</a:t>
            </a:r>
            <a:endParaRPr lang="zh-TW" altLang="en-US" dirty="0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53D75BB6-02D5-4EDE-B52D-DEA577A1B2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54873" y="1523474"/>
            <a:ext cx="7373224" cy="4758641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2D23F38E-14BF-4853-BAC6-AEB5112ED29D}"/>
              </a:ext>
            </a:extLst>
          </p:cNvPr>
          <p:cNvSpPr/>
          <p:nvPr/>
        </p:nvSpPr>
        <p:spPr>
          <a:xfrm>
            <a:off x="622853" y="6409469"/>
            <a:ext cx="87914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hlinkClick r:id="rId3"/>
              </a:rPr>
              <a:t>https://www.sciencedirect.com/science/article/pii/S2210670720308258</a:t>
            </a:r>
            <a:r>
              <a:rPr lang="zh-TW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68759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訂 3">
      <a:majorFont>
        <a:latin typeface="Arial"/>
        <a:ea typeface="微軟正黑體"/>
        <a:cs typeface=""/>
      </a:majorFont>
      <a:minorFont>
        <a:latin typeface="Arial"/>
        <a:ea typeface="微軟正黑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2696</TotalTime>
  <Words>915</Words>
  <Application>Microsoft Office PowerPoint</Application>
  <PresentationFormat>寬螢幕</PresentationFormat>
  <Paragraphs>99</Paragraphs>
  <Slides>25</Slides>
  <Notes>2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25</vt:i4>
      </vt:variant>
    </vt:vector>
  </HeadingPairs>
  <TitlesOfParts>
    <vt:vector size="32" baseType="lpstr">
      <vt:lpstr>微軟正黑體</vt:lpstr>
      <vt:lpstr>新細明體</vt:lpstr>
      <vt:lpstr>Arial</vt:lpstr>
      <vt:lpstr>Calibri</vt:lpstr>
      <vt:lpstr>Wingdings</vt:lpstr>
      <vt:lpstr>Wingdings 2</vt:lpstr>
      <vt:lpstr>Office 佈景主題</vt:lpstr>
      <vt:lpstr>Bibliometric Analysis on Digital Learning </vt:lpstr>
      <vt:lpstr>Bibliometric Analysis</vt:lpstr>
      <vt:lpstr>Changes between pre- vs. post- COVID  Chen &amp; Chen (2024)</vt:lpstr>
      <vt:lpstr>Table of Top TF-IDF Keywords in Different Periods</vt:lpstr>
      <vt:lpstr>Suggestions</vt:lpstr>
      <vt:lpstr>Statistical Validation (Chi-squares?)</vt:lpstr>
      <vt:lpstr>Time Resolution of the Analysis</vt:lpstr>
      <vt:lpstr>Growth Speeds of Publications &amp; Citations in Different Time Periods</vt:lpstr>
      <vt:lpstr>Example of Geographic Mapping</vt:lpstr>
      <vt:lpstr>Example of Geographical Mapping</vt:lpstr>
      <vt:lpstr>Network Analysis</vt:lpstr>
      <vt:lpstr>Network Analysis:  Keywords, Countries, or Authors</vt:lpstr>
      <vt:lpstr>Trends in International vs. Domestic Research</vt:lpstr>
      <vt:lpstr>Similarity Analysis</vt:lpstr>
      <vt:lpstr>Correlation among Countries in Two Time Periods</vt:lpstr>
      <vt:lpstr>Similarity between Time Periods in Each Country</vt:lpstr>
      <vt:lpstr>Scatter plots per Country for Rankings in Different Time Periods</vt:lpstr>
      <vt:lpstr>Dimension Reduction: PCA</vt:lpstr>
      <vt:lpstr>Dimension Reduction: tSNE</vt:lpstr>
      <vt:lpstr>Cross-validation by Checking WoS Search on Publications in Journal of Interest </vt:lpstr>
      <vt:lpstr>2016-2019 (2325 publications)</vt:lpstr>
      <vt:lpstr>2020-2024 (3202 publications)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Bibliometric Analysis</dc:title>
  <dc:creator>張智宏  (audachang)</dc:creator>
  <cp:lastModifiedBy>張智宏  (audachang)</cp:lastModifiedBy>
  <cp:revision>41</cp:revision>
  <dcterms:created xsi:type="dcterms:W3CDTF">2024-03-18T11:05:32Z</dcterms:created>
  <dcterms:modified xsi:type="dcterms:W3CDTF">2024-04-14T09:05:17Z</dcterms:modified>
</cp:coreProperties>
</file>